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ld Standard TT"/>
      <p:regular r:id="rId17"/>
      <p:bold r:id="rId18"/>
      <p: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italic.fntdata"/><Relationship Id="rId6" Type="http://schemas.openxmlformats.org/officeDocument/2006/relationships/slide" Target="slides/slide1.xml"/><Relationship Id="rId18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d37549415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d3754941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d094dbb27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d094dbb2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d37549415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d3754941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bco-dmo.org/dataset/3106" TargetMode="External"/><Relationship Id="rId4" Type="http://schemas.openxmlformats.org/officeDocument/2006/relationships/hyperlink" Target="https://erddap.bco-dmo.org/erddap/tabledap/bcodmo_dataset_3106.htmlTable" TargetMode="External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limate.gov/maps-data/dataset/past-weather-zip-code-data-table" TargetMode="External"/><Relationship Id="rId4" Type="http://schemas.openxmlformats.org/officeDocument/2006/relationships/hyperlink" Target="https://www.nccs.nasa.gov/services/climate-data-services" TargetMode="External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807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0000"/>
                </a:solidFill>
              </a:rPr>
              <a:t>Alaskan Salmon</a:t>
            </a:r>
            <a:endParaRPr b="1" sz="6000"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Evan Adams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807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25475" y="19051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1FF2CF"/>
                </a:solidFill>
              </a:rPr>
              <a:t>Future Developments</a:t>
            </a:r>
            <a:endParaRPr b="1" sz="4900">
              <a:solidFill>
                <a:srgbClr val="1FF2CF"/>
              </a:solidFill>
            </a:endParaRPr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763825" y="1101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700"/>
              <a:t>Economic Impact</a:t>
            </a:r>
            <a:r>
              <a:rPr b="1" lang="en"/>
              <a:t> 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Forecast grocery pricing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One of the top industries for Alaska</a:t>
            </a:r>
            <a:endParaRPr b="1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Climate Change Studies</a:t>
            </a:r>
            <a:endParaRPr b="1" sz="17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Expand data</a:t>
            </a:r>
            <a:endParaRPr b="1"/>
          </a:p>
          <a:p>
            <a:pPr indent="-317500" lvl="2" marL="1371600" rtl="0" algn="l"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Ocean pH &amp; oxygen levels</a:t>
            </a:r>
            <a:endParaRPr b="1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Geographical</a:t>
            </a:r>
            <a:r>
              <a:rPr b="1" lang="en" sz="1700"/>
              <a:t> Impact</a:t>
            </a:r>
            <a:endParaRPr b="1" sz="17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How does fishing here affect the ecosystem?</a:t>
            </a:r>
            <a:endParaRPr b="1"/>
          </a:p>
          <a:p>
            <a:pPr indent="-317500" lvl="2" marL="1371600" rtl="0" algn="l"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Good or Bad?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807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76075" y="68000"/>
            <a:ext cx="40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1FF2CF"/>
                </a:solidFill>
              </a:rPr>
              <a:t>Key Takeaways</a:t>
            </a:r>
            <a:endParaRPr b="1" sz="6000">
              <a:solidFill>
                <a:srgbClr val="1FF2CF"/>
              </a:solidFill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76075" y="2134350"/>
            <a:ext cx="6743100" cy="25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Statistical analysis reveals potential correlations between climate change factors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Temperature, sea level, and salmon quantity/quality.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Python to visualize all of this data </a:t>
            </a:r>
            <a:r>
              <a:rPr b="1" lang="en" sz="1600"/>
              <a:t>for</a:t>
            </a:r>
            <a:r>
              <a:rPr b="1" lang="en" sz="1600"/>
              <a:t> a dashboard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Any </a:t>
            </a:r>
            <a:r>
              <a:rPr b="1" lang="en" sz="1600"/>
              <a:t>industry</a:t>
            </a:r>
            <a:r>
              <a:rPr b="1" lang="en" sz="1600"/>
              <a:t> that is impacted by this study can easily read through and extract how this impacts them and their field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Analysis and expand to other farming practices.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Other Countries/States, Businesses, Forecasting costs and profits 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975" y="2540600"/>
            <a:ext cx="2337800" cy="20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224" y="282500"/>
            <a:ext cx="3145400" cy="17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3622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07A"/>
                </a:solidFill>
              </a:rPr>
              <a:t>Hypothesis</a:t>
            </a:r>
            <a:br>
              <a:rPr b="1" lang="en">
                <a:solidFill>
                  <a:srgbClr val="FFA07A"/>
                </a:solidFill>
              </a:rPr>
            </a:br>
            <a:endParaRPr b="1">
              <a:solidFill>
                <a:srgbClr val="FFA07A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584050" y="697475"/>
            <a:ext cx="42345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A07A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685025" y="1646400"/>
            <a:ext cx="37857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There is a significant correlation between the climate change occurring and the quality of salmon caught in Alaska</a:t>
            </a:r>
            <a:endParaRPr b="1" sz="22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807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72600" y="2409975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1FF2CF"/>
                </a:solidFill>
              </a:rPr>
              <a:t>Why is this important?</a:t>
            </a:r>
            <a:endParaRPr b="1" sz="6000">
              <a:solidFill>
                <a:srgbClr val="1FF2CF"/>
              </a:solidFill>
            </a:endParaRPr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757075" y="12290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Largest harvest in North America: 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Alaska's salmon harvest is the largest in North America, accounting for about 80% of the total wild-caught catch.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Employment: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 More Alaskans work in salmon harvesting and processing than in any other commercial fishery.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Economics: 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Salmon accounts for the majority of the value of Alaska seafood.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A8072"/>
                </a:solidFill>
              </a:rPr>
              <a:t>Industry Challenges</a:t>
            </a:r>
            <a:endParaRPr b="1">
              <a:solidFill>
                <a:srgbClr val="FA807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83100" y="245075"/>
            <a:ext cx="4175100" cy="4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A8072"/>
              </a:buClr>
              <a:buSzPts val="2000"/>
              <a:buAutoNum type="arabicPeriod"/>
            </a:pPr>
            <a:r>
              <a:rPr b="1" lang="en" sz="2000">
                <a:solidFill>
                  <a:srgbClr val="FA8072"/>
                </a:solidFill>
              </a:rPr>
              <a:t>Inflation</a:t>
            </a:r>
            <a:endParaRPr b="1" sz="2000">
              <a:solidFill>
                <a:srgbClr val="FA8072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b="1" lang="en" sz="1600"/>
              <a:t>High inflation and interest rates have squeezed profit margins</a:t>
            </a:r>
            <a:endParaRPr b="1"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A8072"/>
              </a:buClr>
              <a:buSzPts val="2000"/>
              <a:buAutoNum type="arabicPeriod"/>
            </a:pPr>
            <a:r>
              <a:rPr b="1" lang="en" sz="2000">
                <a:solidFill>
                  <a:srgbClr val="FA8072"/>
                </a:solidFill>
              </a:rPr>
              <a:t>Labor costs</a:t>
            </a:r>
            <a:endParaRPr b="1" sz="2000">
              <a:solidFill>
                <a:srgbClr val="FA8072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b="1" lang="en" sz="1600"/>
              <a:t>Wages continue to rise</a:t>
            </a:r>
            <a:endParaRPr b="1"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A8072"/>
              </a:buClr>
              <a:buSzPts val="2000"/>
              <a:buAutoNum type="arabicPeriod"/>
            </a:pPr>
            <a:r>
              <a:rPr b="1" lang="en" sz="2000">
                <a:solidFill>
                  <a:srgbClr val="FA8072"/>
                </a:solidFill>
              </a:rPr>
              <a:t>Fuel concerns</a:t>
            </a:r>
            <a:endParaRPr b="1" sz="2000">
              <a:solidFill>
                <a:srgbClr val="FA8072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</a:pPr>
            <a:r>
              <a:rPr b="1" lang="en" sz="1600"/>
              <a:t>Diesel fuel prices continue to rise</a:t>
            </a:r>
            <a:endParaRPr b="1"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A8072"/>
              </a:buClr>
              <a:buSzPts val="2000"/>
              <a:buAutoNum type="arabicPeriod"/>
            </a:pPr>
            <a:r>
              <a:rPr b="1" lang="en" sz="2000">
                <a:solidFill>
                  <a:srgbClr val="FA8072"/>
                </a:solidFill>
              </a:rPr>
              <a:t>Geographical competition</a:t>
            </a:r>
            <a:endParaRPr b="1" sz="2000">
              <a:solidFill>
                <a:srgbClr val="FA8072"/>
              </a:solidFill>
            </a:endParaRPr>
          </a:p>
          <a:p>
            <a:pPr indent="-330200" lvl="1" marL="914400" rtl="0" algn="l">
              <a:spcBef>
                <a:spcPts val="1600"/>
              </a:spcBef>
              <a:spcAft>
                <a:spcPts val="1600"/>
              </a:spcAft>
              <a:buSzPts val="1600"/>
              <a:buAutoNum type="alphaLcPeriod"/>
            </a:pPr>
            <a:r>
              <a:rPr b="1" lang="en" sz="1600"/>
              <a:t>Alaskan fisherman compete against against foreign imports</a:t>
            </a:r>
            <a:endParaRPr b="1" sz="16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824" y="342525"/>
            <a:ext cx="1954476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900" y="722756"/>
            <a:ext cx="2593424" cy="134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98475"/>
            <a:ext cx="3816376" cy="26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A8072"/>
                </a:solidFill>
              </a:rPr>
              <a:t>Data</a:t>
            </a:r>
            <a:endParaRPr b="1">
              <a:solidFill>
                <a:srgbClr val="FA807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807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068524" y="3080700"/>
            <a:ext cx="48414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Biological &amp; Chemical Oceanography Data Management Office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https://www.bco-dmo.org/dataset/3106</a:t>
            </a:r>
            <a:endParaRPr b="1"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Queried the Salmon biodata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hlink"/>
                </a:solidFill>
                <a:hlinkClick r:id="rId4"/>
              </a:rPr>
              <a:t>https://erddap.bco-dmo.org/erddap/tabledap/bcodmo_dataset_3106.htmlTable</a:t>
            </a:r>
            <a:endParaRPr b="1"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900"/>
            </a:br>
            <a:endParaRPr sz="900"/>
          </a:p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311700" y="1058225"/>
            <a:ext cx="2530800" cy="3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Variables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Year (month, day)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Longitude, Latitude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Transect (company selling salmon)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Measurements (frozen &amp; wet)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Length(cms) &amp; Weight(grams)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Sex &amp; Maturity</a:t>
            </a:r>
            <a:endParaRPr b="1"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FF2CF"/>
                </a:solidFill>
              </a:rPr>
              <a:t>Salmon Datasets</a:t>
            </a:r>
            <a:endParaRPr b="1" sz="3400">
              <a:solidFill>
                <a:srgbClr val="1FF2CF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600" y="1058225"/>
            <a:ext cx="4980750" cy="18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547325" y="1171675"/>
            <a:ext cx="3464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8072"/>
                </a:solidFill>
              </a:rPr>
              <a:t>Past Weather by Zip Code</a:t>
            </a:r>
            <a:endParaRPr b="1" sz="1600">
              <a:solidFill>
                <a:srgbClr val="FA807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https://www.climate.gov/maps-data/dataset/past-weather-zip-code-data-table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A8072"/>
                </a:solidFill>
              </a:rPr>
              <a:t>NASA - ClimateData Services</a:t>
            </a:r>
            <a:endParaRPr b="1" sz="1600">
              <a:solidFill>
                <a:srgbClr val="FA807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hlinkClick r:id="rId4"/>
              </a:rPr>
              <a:t>https://www.nccs.nasa.gov/services/climate-data-services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600"/>
            </a:br>
            <a:endParaRPr sz="1600"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A8072"/>
                </a:solidFill>
              </a:rPr>
              <a:t>Climate Datasets</a:t>
            </a:r>
            <a:endParaRPr b="1" sz="3400">
              <a:solidFill>
                <a:srgbClr val="FA8072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600" y="1058225"/>
            <a:ext cx="4578301" cy="302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807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25475" y="19051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1FF2CF"/>
                </a:solidFill>
              </a:rPr>
              <a:t>Statistical Analysis</a:t>
            </a:r>
            <a:endParaRPr b="1" sz="6000">
              <a:solidFill>
                <a:srgbClr val="1FF2CF"/>
              </a:solidFill>
            </a:endParaRPr>
          </a:p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763825" y="1101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 </a:t>
            </a:r>
            <a:r>
              <a:rPr b="1" lang="en" sz="1600"/>
              <a:t>Acquisition</a:t>
            </a:r>
            <a:r>
              <a:rPr b="1" lang="en" sz="1600"/>
              <a:t> </a:t>
            </a:r>
            <a:endParaRPr b="1"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Collect Salmon Biodata</a:t>
            </a:r>
            <a:endParaRPr b="1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Integrate Environmental Data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Correlation &amp; Hypothesis Testing</a:t>
            </a:r>
            <a:endParaRPr b="1"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Analyze relationships between </a:t>
            </a:r>
            <a:r>
              <a:rPr b="1" lang="en"/>
              <a:t>environmental</a:t>
            </a:r>
            <a:r>
              <a:rPr b="1" lang="en"/>
              <a:t> factors and Salmon characteristics through the years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Predictive Modeling/Trend Analysis</a:t>
            </a:r>
            <a:endParaRPr b="1" sz="1600"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Example: linear regression to model the impact of environment variables on salmon size and eventually quality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